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06B0BF-8F54-4A45-8EBC-AE2D62B4CC29}">
  <a:tblStyle styleId="{4B06B0BF-8F54-4A45-8EBC-AE2D62B4CC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674c4278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4674c42787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8b6647a4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38b6647a4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a8a67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2da8a674e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da8a674e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2da8a674e5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da8a674e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2da8a674e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da8a674e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2da8a674e5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da8a674e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2da8a674e5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674c4278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4674c42787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0d67477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30d67477d7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b0407df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3b0407dfe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0d67477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30d67477d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674c4278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4674c42787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0d67477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30d67477d7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0d67477d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30d67477d7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da8a674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2da8a674e5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da8a674e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2da8a674e5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da8a674e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2da8a674e5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4090a529f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e4090a529f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da8a674e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2da8a674e5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74c4278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4674c42787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043955f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3043955fad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043955f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3043955fad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043955f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3043955fa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043955fa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3043955fad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cc80d6e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bcc80d6ee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bcc80d6e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bcc80d6ee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bcc80d6e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bcc80d6ee1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bcc80d6ee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bcc80d6ee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bcc80d6ee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bcc80d6ee1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bcc80d6ee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bcc80d6ee1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8b6647a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38b6647a4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bcc80d6ee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bcc80d6ee1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bcc80d6ee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1bcc80d6ee1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bcc80d6ee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bcc80d6ee1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bcc80d6ee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bcc80d6ee1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bd522aba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bd522abae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8b6647a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38b6647a4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8b6647a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38b6647a4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8b6647a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38b6647a4a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8b6647a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38b6647a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674c4278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4674c42787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1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lang="en-GB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6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Relationship Id="rId4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gif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gif"/><Relationship Id="rId4" Type="http://schemas.openxmlformats.org/officeDocument/2006/relationships/image" Target="../media/image3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gif"/><Relationship Id="rId4" Type="http://schemas.openxmlformats.org/officeDocument/2006/relationships/image" Target="../media/image2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gif"/><Relationship Id="rId4" Type="http://schemas.openxmlformats.org/officeDocument/2006/relationships/image" Target="../media/image4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gif"/><Relationship Id="rId4" Type="http://schemas.openxmlformats.org/officeDocument/2006/relationships/image" Target="../media/image33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gif"/><Relationship Id="rId4" Type="http://schemas.openxmlformats.org/officeDocument/2006/relationships/image" Target="../media/image32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gif"/><Relationship Id="rId4" Type="http://schemas.openxmlformats.org/officeDocument/2006/relationships/image" Target="../media/image4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gif"/><Relationship Id="rId4" Type="http://schemas.openxmlformats.org/officeDocument/2006/relationships/image" Target="../media/image3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gif"/><Relationship Id="rId4" Type="http://schemas.openxmlformats.org/officeDocument/2006/relationships/image" Target="../media/image37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mailto:worldsocionics@hotmail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SOCIONICS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CRASH COURSE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718" cy="321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Key Influences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453975"/>
            <a:ext cx="3180625" cy="3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3928950" y="2065800"/>
            <a:ext cx="82632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Carl Gustav Jung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(1875 - 1961)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Pronounced </a:t>
            </a:r>
            <a:r>
              <a:rPr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“Ka-arl Goo-stuff Eey-oong” </a:t>
            </a:r>
            <a:endParaRPr i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Swiss psychiatrist and psychoanalyst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Founded analytical psychology and wrote Psychological Types, the basis of Socionics and MBTI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First to discover ‘cognitive functions’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cognitive functions to frame personality type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a Dichotomy?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685800" y="2065875"/>
            <a:ext cx="62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Literally ‘cut in two’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 the world in binary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that so controversial?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No. of dichotomies = No. of things - 1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125" y="206587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4160129"/>
            <a:ext cx="4572000" cy="257174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INFORMATION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685800" y="2065875"/>
            <a:ext cx="1047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Perception vs. Judgement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External vs. Internal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Involved vs. Detached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4206075"/>
            <a:ext cx="2045250" cy="20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3225" y="4206075"/>
            <a:ext cx="1636205" cy="20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6398175" y="2496200"/>
            <a:ext cx="31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ONTOLOGICAL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0" y="0"/>
            <a:ext cx="121920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 </a:t>
            </a:r>
            <a:r>
              <a:rPr lang="en-GB"/>
              <a:t>VS. JUDGEMENT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8" name="Google Shape;238;p31"/>
          <p:cNvGraphicFramePr/>
          <p:nvPr/>
        </p:nvGraphicFramePr>
        <p:xfrm>
          <a:off x="76450" y="134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6019550"/>
                <a:gridCol w="6019550"/>
              </a:tblGrid>
              <a:tr h="49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Perception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Judgement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72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Descriptive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What things are, may have been, will be, or could be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Called ‘irrational’ by Jung 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Prescriptive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How things should be, what ought to be, if X is good or bad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Called ‘rational’ by Jung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75" y="3964225"/>
            <a:ext cx="4810825" cy="27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8049" y="3964225"/>
            <a:ext cx="3234074" cy="27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00" y="2065800"/>
            <a:ext cx="4762500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5448300" y="2065800"/>
            <a:ext cx="66444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this?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Perception: A man taking candy from a baby.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Judgement: Disgraceful!!!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2"/>
          <p:cNvSpPr txBox="1"/>
          <p:nvPr>
            <p:ph type="title"/>
          </p:nvPr>
        </p:nvSpPr>
        <p:spPr>
          <a:xfrm>
            <a:off x="0" y="0"/>
            <a:ext cx="121920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 </a:t>
            </a:r>
            <a:r>
              <a:rPr lang="en-GB"/>
              <a:t>VS. JUDGEMENT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Google Shape;254;p33"/>
          <p:cNvGraphicFramePr/>
          <p:nvPr/>
        </p:nvGraphicFramePr>
        <p:xfrm>
          <a:off x="117300" y="135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5695150"/>
                <a:gridCol w="6256375"/>
              </a:tblGrid>
              <a:tr h="52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External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Internal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972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Objective or Explicit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Instantly shareable as it is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Exists independently of people 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Subjective or Implicit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Interpreted in the mind’s eye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Without people, it wouldn’t exist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203" y="4020638"/>
            <a:ext cx="2734395" cy="27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900" y="4020650"/>
            <a:ext cx="3645864" cy="27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type="title"/>
          </p:nvPr>
        </p:nvSpPr>
        <p:spPr>
          <a:xfrm>
            <a:off x="0" y="0"/>
            <a:ext cx="121920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EXTERNAL</a:t>
            </a: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/>
              <a:t>VS. INTERNAL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34"/>
          <p:cNvGraphicFramePr/>
          <p:nvPr/>
        </p:nvGraphicFramePr>
        <p:xfrm>
          <a:off x="132025" y="14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5630875"/>
                <a:gridCol w="6297075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Involved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Detached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627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Vivaciously felt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Cannot ignore it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Brings pain or pleasure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Numbly thought about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Requires concentration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Remains impartial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50" y="3767925"/>
            <a:ext cx="4103475" cy="29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491" y="3767925"/>
            <a:ext cx="5302109" cy="29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>
            <p:ph type="title"/>
          </p:nvPr>
        </p:nvSpPr>
        <p:spPr>
          <a:xfrm>
            <a:off x="0" y="0"/>
            <a:ext cx="121920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INVOLVED</a:t>
            </a: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/>
              <a:t>VS. DETACHED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35"/>
          <p:cNvGraphicFramePr/>
          <p:nvPr/>
        </p:nvGraphicFramePr>
        <p:xfrm>
          <a:off x="952500" y="198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External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Internal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Involved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Sensation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Ethics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Detached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Logic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Intuition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3" name="Google Shape;273;p35"/>
          <p:cNvGraphicFramePr/>
          <p:nvPr/>
        </p:nvGraphicFramePr>
        <p:xfrm>
          <a:off x="952500" y="430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External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Internal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Judgement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Logic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Ethics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Perception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Sensation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Intuition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4" name="Google Shape;274;p35"/>
          <p:cNvSpPr/>
          <p:nvPr/>
        </p:nvSpPr>
        <p:spPr>
          <a:xfrm>
            <a:off x="6673650" y="5709638"/>
            <a:ext cx="368700" cy="368400"/>
          </a:xfrm>
          <a:prstGeom prst="ellipse">
            <a:avLst/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6673650" y="2765463"/>
            <a:ext cx="368700" cy="368400"/>
          </a:xfrm>
          <a:prstGeom prst="ellipse">
            <a:avLst/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5"/>
          <p:cNvSpPr/>
          <p:nvPr/>
        </p:nvSpPr>
        <p:spPr>
          <a:xfrm>
            <a:off x="6673650" y="5081163"/>
            <a:ext cx="368700" cy="368400"/>
          </a:xfrm>
          <a:prstGeom prst="rect">
            <a:avLst/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5"/>
          <p:cNvSpPr/>
          <p:nvPr/>
        </p:nvSpPr>
        <p:spPr>
          <a:xfrm>
            <a:off x="6673650" y="3398488"/>
            <a:ext cx="368700" cy="368400"/>
          </a:xfrm>
          <a:prstGeom prst="rect">
            <a:avLst/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10279032" y="5081167"/>
            <a:ext cx="368700" cy="3684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10279032" y="2765467"/>
            <a:ext cx="368700" cy="3684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5"/>
          <p:cNvSpPr/>
          <p:nvPr/>
        </p:nvSpPr>
        <p:spPr>
          <a:xfrm>
            <a:off x="10279025" y="3398488"/>
            <a:ext cx="368700" cy="3684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10279025" y="5709638"/>
            <a:ext cx="368700" cy="3684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4 INFORMATION DOMAINS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99500" y="609600"/>
            <a:ext cx="118107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685795" y="2146304"/>
            <a:ext cx="4709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Sensation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6"/>
          <p:cNvSpPr txBox="1"/>
          <p:nvPr>
            <p:ph idx="3" type="body"/>
          </p:nvPr>
        </p:nvSpPr>
        <p:spPr>
          <a:xfrm>
            <a:off x="8163127" y="2146300"/>
            <a:ext cx="1518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Intuition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1405050" y="2803100"/>
            <a:ext cx="3270600" cy="3302400"/>
          </a:xfrm>
          <a:prstGeom prst="ellipse">
            <a:avLst/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6"/>
          <p:cNvSpPr/>
          <p:nvPr/>
        </p:nvSpPr>
        <p:spPr>
          <a:xfrm>
            <a:off x="8472175" y="2722600"/>
            <a:ext cx="3270600" cy="338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SENSATION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5158675" y="2023000"/>
            <a:ext cx="62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4996825" y="2872675"/>
            <a:ext cx="5743200" cy="320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Perception, External and Involved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Grounded in the present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 and concrete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Specific details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Perceived via the five senses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of physical pleasure or pain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100" y="118749"/>
            <a:ext cx="4337925" cy="24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/>
          <p:nvPr/>
        </p:nvSpPr>
        <p:spPr>
          <a:xfrm>
            <a:off x="685800" y="2822275"/>
            <a:ext cx="3270600" cy="3302400"/>
          </a:xfrm>
          <a:prstGeom prst="ellipse">
            <a:avLst/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ctrTitle"/>
          </p:nvPr>
        </p:nvSpPr>
        <p:spPr>
          <a:xfrm>
            <a:off x="7328525" y="1964275"/>
            <a:ext cx="38316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/>
          </a:p>
          <a:p>
            <a:pPr indent="-533400" lvl="0" marL="457200" marR="0" rtl="0" algn="r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GB"/>
              <a:t>ELEMENTS Part I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45" y="1964267"/>
            <a:ext cx="3219600" cy="3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9323126" y="633150"/>
            <a:ext cx="22197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INTUITION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8272225" y="2803025"/>
            <a:ext cx="3270600" cy="33828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520100" y="2893625"/>
            <a:ext cx="6242700" cy="320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Perception, Internal and Detached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could be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Imagined about past, future or fantasy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Intangible and abstract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trends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Perceived in the mind’s eye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 no effect on the body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0" y="132175"/>
            <a:ext cx="2439725" cy="25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312420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152925" y="609600"/>
            <a:ext cx="118428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JUDGEMENTS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685795" y="2155342"/>
            <a:ext cx="4709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9"/>
          <p:cNvSpPr txBox="1"/>
          <p:nvPr>
            <p:ph idx="3" type="body"/>
          </p:nvPr>
        </p:nvSpPr>
        <p:spPr>
          <a:xfrm>
            <a:off x="7610252" y="2155350"/>
            <a:ext cx="1094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GB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Ethics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8813483" y="2731655"/>
            <a:ext cx="3182100" cy="31305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9"/>
          <p:cNvSpPr/>
          <p:nvPr/>
        </p:nvSpPr>
        <p:spPr>
          <a:xfrm>
            <a:off x="1738274" y="2731641"/>
            <a:ext cx="3182100" cy="3130500"/>
          </a:xfrm>
          <a:prstGeom prst="rect">
            <a:avLst/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LOGIC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5625925" y="2731650"/>
            <a:ext cx="6249000" cy="320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Judgement, External and Detached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makes sense (or not)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Grounded in rules or facts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Impartial and objective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Propositions of truth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Concluded by a process of reasoning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Arrived at dispassionately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425" y="132863"/>
            <a:ext cx="2852500" cy="24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0"/>
          <p:cNvSpPr/>
          <p:nvPr/>
        </p:nvSpPr>
        <p:spPr>
          <a:xfrm>
            <a:off x="685799" y="2767191"/>
            <a:ext cx="3182100" cy="3130500"/>
          </a:xfrm>
          <a:prstGeom prst="rect">
            <a:avLst/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/>
        </p:nvSpPr>
        <p:spPr>
          <a:xfrm>
            <a:off x="685800" y="2803025"/>
            <a:ext cx="6466200" cy="320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Judgement, 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Internal and Involved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feels good (or not)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Ordained by the ‘soul’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Partial and subjective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Inner sentiments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Instantly felt before it can be processed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Experienced vivaciously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8" y="252109"/>
            <a:ext cx="2444242" cy="242896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/>
          <p:nvPr/>
        </p:nvSpPr>
        <p:spPr>
          <a:xfrm>
            <a:off x="8813483" y="2731655"/>
            <a:ext cx="3182100" cy="31305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1"/>
          <p:cNvSpPr txBox="1"/>
          <p:nvPr>
            <p:ph type="title"/>
          </p:nvPr>
        </p:nvSpPr>
        <p:spPr>
          <a:xfrm>
            <a:off x="8839201" y="762000"/>
            <a:ext cx="14904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ETHICS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327660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/>
        </p:nvSpPr>
        <p:spPr>
          <a:xfrm>
            <a:off x="685800" y="2065875"/>
            <a:ext cx="1047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 vs. Judgement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Internal vs. External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Involved vs. Detached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Extroverted vs. Introverted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Static vs. Dynamic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4510875"/>
            <a:ext cx="2045250" cy="20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3225" y="4510875"/>
            <a:ext cx="1636205" cy="20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6358750" y="3363300"/>
            <a:ext cx="31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STYLISTIC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INFORMATION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237900" y="0"/>
            <a:ext cx="117162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EXTROVERTED VS. INTROVERTED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6" name="Google Shape;356;p43"/>
          <p:cNvGraphicFramePr/>
          <p:nvPr/>
        </p:nvGraphicFramePr>
        <p:xfrm>
          <a:off x="237900" y="14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5897825"/>
                <a:gridCol w="5897825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Extroverted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Introverted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172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Turns out from itself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Maximises quantity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Breadth-oriented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Accumulates more and more things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Turns into itself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Refines quality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Depth-oriented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Integrates what is there, ties loose ends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75" y="4440438"/>
            <a:ext cx="4412175" cy="22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600" y="4502400"/>
            <a:ext cx="2274725" cy="22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9207650" y="2590850"/>
            <a:ext cx="2002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/>
              <a:t>Extroverted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4"/>
          <p:cNvSpPr txBox="1"/>
          <p:nvPr>
            <p:ph idx="3" type="body"/>
          </p:nvPr>
        </p:nvSpPr>
        <p:spPr>
          <a:xfrm>
            <a:off x="524427" y="4269950"/>
            <a:ext cx="1851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/>
              <a:t>Introverted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688" y="2065872"/>
            <a:ext cx="6507650" cy="37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>
            <p:ph type="title"/>
          </p:nvPr>
        </p:nvSpPr>
        <p:spPr>
          <a:xfrm>
            <a:off x="237900" y="0"/>
            <a:ext cx="117162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EXTROVERTED VS. INTROVERTED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176450" y="0"/>
            <a:ext cx="118575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STATIC VS. DYNAMIC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4" name="Google Shape;374;p45"/>
          <p:cNvGraphicFramePr/>
          <p:nvPr/>
        </p:nvGraphicFramePr>
        <p:xfrm>
          <a:off x="176450" y="14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6375775"/>
                <a:gridCol w="5481725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Static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Dynamic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2050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Stays the same, until sudden jump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Sudden, complete changes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Each part distinct and separate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Constantly moving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Always gradually changing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No clear boundaries, holistic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5" name="Google Shape;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925" y="3640025"/>
            <a:ext cx="2190586" cy="30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75" y="3640023"/>
            <a:ext cx="5552740" cy="30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9173945" y="2317329"/>
            <a:ext cx="4709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/>
              <a:t>Static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6"/>
          <p:cNvSpPr txBox="1"/>
          <p:nvPr>
            <p:ph idx="3" type="body"/>
          </p:nvPr>
        </p:nvSpPr>
        <p:spPr>
          <a:xfrm>
            <a:off x="1270428" y="4561109"/>
            <a:ext cx="4722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/>
              <a:t>Dynamic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398" y="1456200"/>
            <a:ext cx="5835599" cy="43791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/>
          <p:nvPr>
            <p:ph type="title"/>
          </p:nvPr>
        </p:nvSpPr>
        <p:spPr>
          <a:xfrm>
            <a:off x="176450" y="0"/>
            <a:ext cx="118575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STATIC VS. DYNAMIC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4 Information Styles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2" name="Google Shape;392;p47"/>
          <p:cNvGraphicFramePr/>
          <p:nvPr/>
        </p:nvGraphicFramePr>
        <p:xfrm>
          <a:off x="9525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Extroverted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Introverted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Static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Erratic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Fixed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Dynamic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Relentless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Tranquil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93" name="Google Shape;393;p47"/>
          <p:cNvGraphicFramePr/>
          <p:nvPr/>
        </p:nvGraphicFramePr>
        <p:xfrm>
          <a:off x="952500" y="452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Extroverted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Introverted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Judgement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Relentless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Fixed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Perception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Erratic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Tranquil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4" name="Google Shape;394;p4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SOCIONICS?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85800" y="2065800"/>
            <a:ext cx="742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theory of…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Interactions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ERRATIC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8"/>
          <p:cNvSpPr txBox="1"/>
          <p:nvPr/>
        </p:nvSpPr>
        <p:spPr>
          <a:xfrm>
            <a:off x="188200" y="2065800"/>
            <a:ext cx="72345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Perception, Extroverted and Static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Jumps unpredictably all over the place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Comprises many, different objects to acquire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Fickle in focus and hungry for more and more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called “flexible-maneuvering”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075" y="185911"/>
            <a:ext cx="4634925" cy="648618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TRANQUIL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52900" y="2065800"/>
            <a:ext cx="69873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Perception, Introverted and Dynamic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Gradually shifting and adjusting to balance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Comprises fields that are acted upon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Refines quality of input it passively receives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called “receptive-adaptive”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475" y="2065799"/>
            <a:ext cx="4859200" cy="32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FIXED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247025" y="2065800"/>
            <a:ext cx="63639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Judgement, Introverted and Static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Remains unbending, until it breaks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Comprises fixed ties and arrangements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Keeps faith with conviction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called “balanced-stable”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425" y="1469575"/>
            <a:ext cx="5022476" cy="502247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RELENTLESS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227025" y="2065800"/>
            <a:ext cx="7207500" cy="233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Judgement, Extroverted and Dynamic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Continuously purposeful and on the move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Comprises ongoing, transformative processes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Always something to do in each situation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Also called “linear-assertive”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175" y="2065800"/>
            <a:ext cx="4389200" cy="24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INFORMATION DICHOTOMIES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2"/>
          <p:cNvSpPr txBox="1"/>
          <p:nvPr/>
        </p:nvSpPr>
        <p:spPr>
          <a:xfrm>
            <a:off x="685800" y="2065875"/>
            <a:ext cx="1047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 vs. Judgement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Internal vs. External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Involved vs. Detached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Introverted vs. Extraverted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Static vs. Dynamic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Attractive vs. Repulsive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Calibri"/>
              <a:buAutoNum type="arabicPeriod"/>
            </a:pPr>
            <a:r>
              <a:rPr lang="en-GB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Questionable vs. Conclusive</a:t>
            </a:r>
            <a:endParaRPr sz="2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3125" y="4944075"/>
            <a:ext cx="1781750" cy="17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2"/>
          <p:cNvSpPr txBox="1"/>
          <p:nvPr/>
        </p:nvSpPr>
        <p:spPr>
          <a:xfrm>
            <a:off x="6345600" y="4151575"/>
            <a:ext cx="31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ATTITUDINAL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type="title"/>
          </p:nvPr>
        </p:nvSpPr>
        <p:spPr>
          <a:xfrm>
            <a:off x="167250" y="0"/>
            <a:ext cx="118575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ATTRACTIVE VS. REPULSIVE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41" name="Google Shape;441;p53"/>
          <p:cNvGraphicFramePr/>
          <p:nvPr/>
        </p:nvGraphicFramePr>
        <p:xfrm>
          <a:off x="176450" y="14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5928750"/>
                <a:gridCol w="5928750"/>
              </a:tblGrid>
              <a:tr h="53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Attractive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Repulsive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7175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Information is brought together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Commonality to be found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Things will perfectly align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Information is pushed apart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Differences are to be found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Things will never align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2" name="Google Shape;4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52" y="3911375"/>
            <a:ext cx="4829626" cy="27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350" y="3911347"/>
            <a:ext cx="4829624" cy="271665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"/>
          <p:cNvSpPr txBox="1"/>
          <p:nvPr>
            <p:ph type="title"/>
          </p:nvPr>
        </p:nvSpPr>
        <p:spPr>
          <a:xfrm>
            <a:off x="184950" y="0"/>
            <a:ext cx="118221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QUESTIONABLE VS. CONCLUSIVE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50" name="Google Shape;450;p54"/>
          <p:cNvGraphicFramePr/>
          <p:nvPr/>
        </p:nvGraphicFramePr>
        <p:xfrm>
          <a:off x="184950" y="14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5911050"/>
                <a:gridCol w="59110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Questionable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Conclusive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2050"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Remains unfinished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Always more nuance to find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Keeps waiting and seeing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Seeks certainty and finality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No ifs, no buts, this is or isn’t it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-406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800"/>
                        <a:buChar char="●"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Creates lasting impact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1" name="Google Shape;4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100" y="3719997"/>
            <a:ext cx="2993940" cy="299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515" y="3719998"/>
            <a:ext cx="2993940" cy="299394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APPRECIATING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199975" y="2065800"/>
            <a:ext cx="7340400" cy="190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Perception,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Attractive and Questionable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 and harmonise experiences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Stay open and receptive, give things a chance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Embrace and appreciate existence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050" y="2780800"/>
            <a:ext cx="2952875" cy="39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051" y="388200"/>
            <a:ext cx="3941550" cy="22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4 Information Attitudes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68" name="Google Shape;468;p56"/>
          <p:cNvGraphicFramePr/>
          <p:nvPr/>
        </p:nvGraphicFramePr>
        <p:xfrm>
          <a:off x="952500" y="20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Questionable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Conclusive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Attractive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Appreciating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Resolving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Repulsive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Differentiating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Repudiating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69" name="Google Shape;469;p56"/>
          <p:cNvGraphicFramePr/>
          <p:nvPr/>
        </p:nvGraphicFramePr>
        <p:xfrm>
          <a:off x="952500" y="428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Questionable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Conclusive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Judgement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Differentiating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Resolving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chemeClr val="lt1"/>
                          </a:solidFill>
                        </a:rPr>
                        <a:t>Perception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Appreciating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Repudiating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0" name="Google Shape;470;p5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REPUDIATING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7"/>
          <p:cNvSpPr txBox="1"/>
          <p:nvPr/>
        </p:nvSpPr>
        <p:spPr>
          <a:xfrm>
            <a:off x="141150" y="2065800"/>
            <a:ext cx="6787500" cy="190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Perception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Repulsive and Conclusive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the world as a challenge to overcome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 dissatisfied and demand more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Overcome existence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637" y="378650"/>
            <a:ext cx="3469725" cy="26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700" y="3740200"/>
            <a:ext cx="4447800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SOCIONICS?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685800" y="2065800"/>
            <a:ext cx="742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theory of…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Interactions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Personality Type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RESOLVING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8"/>
          <p:cNvSpPr txBox="1"/>
          <p:nvPr/>
        </p:nvSpPr>
        <p:spPr>
          <a:xfrm>
            <a:off x="164675" y="2065800"/>
            <a:ext cx="7728600" cy="190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Judgement,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Attractive and Conclusive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 things clear and unambiguous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 how everything fits together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Unite everything in what should be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100" y="264800"/>
            <a:ext cx="3803300" cy="28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00" y="3270175"/>
            <a:ext cx="3411325" cy="34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8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DIFFERENTIATING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9"/>
          <p:cNvSpPr txBox="1"/>
          <p:nvPr/>
        </p:nvSpPr>
        <p:spPr>
          <a:xfrm>
            <a:off x="199975" y="2065800"/>
            <a:ext cx="7669800" cy="190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Judgements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Repulsive and Questionable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Unveil complexity, nuance and uncertainty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 how nothing is ever so simple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Treat each conclusion as specific to the situation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275" y="278900"/>
            <a:ext cx="3925875" cy="26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8275" y="3786173"/>
            <a:ext cx="3925874" cy="280535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9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0"/>
          <p:cNvSpPr txBox="1"/>
          <p:nvPr>
            <p:ph type="title"/>
          </p:nvPr>
        </p:nvSpPr>
        <p:spPr>
          <a:xfrm>
            <a:off x="381000" y="68475"/>
            <a:ext cx="39642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we learned…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3" name="Google Shape;503;p60"/>
          <p:cNvGraphicFramePr/>
          <p:nvPr/>
        </p:nvGraphicFramePr>
        <p:xfrm>
          <a:off x="380000" y="106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607425"/>
                <a:gridCol w="1804850"/>
                <a:gridCol w="1953250"/>
              </a:tblGrid>
              <a:tr h="53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 u="sng">
                          <a:solidFill>
                            <a:srgbClr val="FFFFFF"/>
                          </a:solidFill>
                        </a:rPr>
                        <a:t>Information</a:t>
                      </a:r>
                      <a:endParaRPr b="1" sz="2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1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Perception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Judgement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2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External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Internal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3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Detached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Involved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4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Extroverted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Introverted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5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Static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Dynamic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6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Attractive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Repulsive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7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Questioning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rgbClr val="FFFFFF"/>
                          </a:solidFill>
                        </a:rPr>
                        <a:t>Conclusive</a:t>
                      </a:r>
                      <a:endParaRPr sz="2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04" name="Google Shape;504;p60"/>
          <p:cNvGraphicFramePr/>
          <p:nvPr/>
        </p:nvGraphicFramePr>
        <p:xfrm>
          <a:off x="5369000" y="9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4868600"/>
                <a:gridCol w="18838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 u="sng">
                          <a:solidFill>
                            <a:schemeClr val="lt1"/>
                          </a:solidFill>
                        </a:rPr>
                        <a:t>Dichotomies</a:t>
                      </a:r>
                      <a:endParaRPr b="1" sz="2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 u="sng">
                          <a:solidFill>
                            <a:schemeClr val="lt1"/>
                          </a:solidFill>
                        </a:rPr>
                        <a:t>Qualities</a:t>
                      </a:r>
                      <a:endParaRPr b="1" sz="28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Perception + External + Involved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Sensation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Perception + Internal + Detached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Intuition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Judgement + External + Detached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Logic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Judgement + Internal + Involved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100">
                          <a:solidFill>
                            <a:schemeClr val="lt1"/>
                          </a:solidFill>
                        </a:rPr>
                        <a:t>Ethics</a:t>
                      </a:r>
                      <a:endParaRPr b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Perception + Extroverted + Static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100">
                          <a:solidFill>
                            <a:schemeClr val="lt1"/>
                          </a:solidFill>
                        </a:rPr>
                        <a:t>Erratic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Perception + Introverted + Dynamic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100">
                          <a:solidFill>
                            <a:schemeClr val="lt1"/>
                          </a:solidFill>
                        </a:rPr>
                        <a:t>Tranquil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Judgement + Extroverted + Dynamic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100">
                          <a:solidFill>
                            <a:schemeClr val="lt1"/>
                          </a:solidFill>
                        </a:rPr>
                        <a:t>Relentless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Judgement + Introverted + Static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100">
                          <a:solidFill>
                            <a:schemeClr val="lt1"/>
                          </a:solidFill>
                        </a:rPr>
                        <a:t>Fixed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5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Perception + Attractive + Questionable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100">
                          <a:solidFill>
                            <a:schemeClr val="lt1"/>
                          </a:solidFill>
                        </a:rPr>
                        <a:t>Appreciating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Perception + Repulsive + Conclusive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100">
                          <a:solidFill>
                            <a:schemeClr val="lt1"/>
                          </a:solidFill>
                        </a:rPr>
                        <a:t>Repudiating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Judgement + Attractive + Conclusive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100">
                          <a:solidFill>
                            <a:schemeClr val="lt1"/>
                          </a:solidFill>
                        </a:rPr>
                        <a:t>Resolving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300">
                          <a:solidFill>
                            <a:schemeClr val="lt1"/>
                          </a:solidFill>
                        </a:rPr>
                        <a:t>J</a:t>
                      </a:r>
                      <a:r>
                        <a:rPr lang="en-GB" sz="2100">
                          <a:solidFill>
                            <a:schemeClr val="lt1"/>
                          </a:solidFill>
                        </a:rPr>
                        <a:t>udgement + Repulsive + Questionable</a:t>
                      </a:r>
                      <a:endParaRPr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100">
                          <a:solidFill>
                            <a:schemeClr val="lt1"/>
                          </a:solidFill>
                        </a:rPr>
                        <a:t>Differentiating</a:t>
                      </a:r>
                      <a:endParaRPr i="1" sz="2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5" name="Google Shape;505;p60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450550" y="386100"/>
            <a:ext cx="10131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Next Time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1" name="Google Shape;511;p61"/>
          <p:cNvGraphicFramePr/>
          <p:nvPr/>
        </p:nvGraphicFramePr>
        <p:xfrm>
          <a:off x="1626125" y="117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{4B06B0BF-8F54-4A45-8EBC-AE2D62B4CC29}</a:tableStyleId>
              </a:tblPr>
              <a:tblGrid>
                <a:gridCol w="6523575"/>
                <a:gridCol w="2416175"/>
              </a:tblGrid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 u="sng">
                          <a:solidFill>
                            <a:schemeClr val="lt1"/>
                          </a:solidFill>
                        </a:rPr>
                        <a:t>Qualities</a:t>
                      </a:r>
                      <a:endParaRPr b="1" sz="3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 u="sng">
                          <a:solidFill>
                            <a:schemeClr val="lt1"/>
                          </a:solidFill>
                        </a:rPr>
                        <a:t>IM Elements</a:t>
                      </a:r>
                      <a:endParaRPr b="1" sz="30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Sensation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+ Erratic + Repudiating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Sensation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 + Tranquil + Appreciating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Intuition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+ Erratic + Appreciating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Intuition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+ Tranquil + Repudiating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Logic 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+ Relentless + Differentiating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Logic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 + Fixed + Resolving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Ethics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 + Relentless + Resolving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800">
                          <a:solidFill>
                            <a:schemeClr val="lt1"/>
                          </a:solidFill>
                        </a:rPr>
                        <a:t>Ethics</a:t>
                      </a:r>
                      <a:r>
                        <a:rPr lang="en-GB" sz="2800">
                          <a:solidFill>
                            <a:schemeClr val="lt1"/>
                          </a:solidFill>
                        </a:rPr>
                        <a:t> + Fixed + Differentiating 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2" name="Google Shape;512;p61"/>
          <p:cNvSpPr/>
          <p:nvPr/>
        </p:nvSpPr>
        <p:spPr>
          <a:xfrm>
            <a:off x="9179225" y="1942013"/>
            <a:ext cx="368700" cy="368400"/>
          </a:xfrm>
          <a:prstGeom prst="ellipse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1"/>
          <p:cNvSpPr/>
          <p:nvPr/>
        </p:nvSpPr>
        <p:spPr>
          <a:xfrm>
            <a:off x="9179225" y="2538625"/>
            <a:ext cx="368700" cy="368400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1"/>
          <p:cNvSpPr/>
          <p:nvPr/>
        </p:nvSpPr>
        <p:spPr>
          <a:xfrm>
            <a:off x="9179225" y="3135238"/>
            <a:ext cx="368700" cy="3684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1"/>
          <p:cNvSpPr/>
          <p:nvPr/>
        </p:nvSpPr>
        <p:spPr>
          <a:xfrm>
            <a:off x="9179225" y="3745888"/>
            <a:ext cx="368700" cy="3684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1"/>
          <p:cNvSpPr/>
          <p:nvPr/>
        </p:nvSpPr>
        <p:spPr>
          <a:xfrm>
            <a:off x="9179225" y="4356538"/>
            <a:ext cx="368700" cy="368400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1"/>
          <p:cNvSpPr/>
          <p:nvPr/>
        </p:nvSpPr>
        <p:spPr>
          <a:xfrm>
            <a:off x="9179225" y="4967188"/>
            <a:ext cx="368700" cy="3684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1"/>
          <p:cNvSpPr/>
          <p:nvPr/>
        </p:nvSpPr>
        <p:spPr>
          <a:xfrm>
            <a:off x="9179232" y="5577842"/>
            <a:ext cx="368700" cy="3684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1"/>
          <p:cNvSpPr/>
          <p:nvPr/>
        </p:nvSpPr>
        <p:spPr>
          <a:xfrm>
            <a:off x="9179232" y="6188492"/>
            <a:ext cx="368700" cy="3684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1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/>
          <p:nvPr>
            <p:ph type="title"/>
          </p:nvPr>
        </p:nvSpPr>
        <p:spPr>
          <a:xfrm>
            <a:off x="450550" y="386100"/>
            <a:ext cx="101313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2"/>
          <p:cNvSpPr txBox="1"/>
          <p:nvPr/>
        </p:nvSpPr>
        <p:spPr>
          <a:xfrm>
            <a:off x="729325" y="1846825"/>
            <a:ext cx="75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 Jack at </a:t>
            </a:r>
            <a:r>
              <a:rPr lang="en-GB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worldsocionics@hotmail.com</a:t>
            </a: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2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SOCIONICS?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85800" y="2065800"/>
            <a:ext cx="7424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theory of…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Interactions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Personality Type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Cognitive Processing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SOCIONICS?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85800" y="2065800"/>
            <a:ext cx="7424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theory of…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Interactions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Personality Type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Cognitive Processing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WHAT IS SOCIONICS?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685800" y="2065800"/>
            <a:ext cx="7424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theory of…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Interactions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Personality Type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Cognitive Processing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b="1" lang="en-GB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Everything </a:t>
            </a:r>
            <a:endParaRPr b="1" sz="2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Who came up with Socionics?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152675"/>
            <a:ext cx="3135200" cy="39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3881875" y="2065800"/>
            <a:ext cx="8310000" cy="3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Aušra Augustinavičiūtė (1927 - 2005)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Pronounced </a:t>
            </a:r>
            <a:r>
              <a:rPr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“A-ow-sh-ra A-ow-gus-tee-na-vitch-oot-eer”</a:t>
            </a:r>
            <a:endParaRPr i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Lithuanian economist and dean of the family science department at Vilnius Pedagogical University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Created Socionics to help explain relationship with her husband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Gives her initial to Model ‘A’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/>
              <a:t>Key Influences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065800"/>
            <a:ext cx="3148325" cy="42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3940700" y="2065800"/>
            <a:ext cx="81873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Antoni Ignacy Tadeusz Kępiński (</a:t>
            </a:r>
            <a:r>
              <a:rPr b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1918 - 1972)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Pronounced </a:t>
            </a:r>
            <a:r>
              <a:rPr i="1"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“An-tow-nee Kem-pi–ni-ya-skee” </a:t>
            </a:r>
            <a:endParaRPr i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Polish psychologist and philosopher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Founded axiological psychiatry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Originated two key ideas of Socionics: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 Metabolism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○"/>
            </a:pPr>
            <a:r>
              <a:rPr lang="en-GB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Hierarchy of Values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0" y="0"/>
            <a:ext cx="4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 slides are copyrighted by Jack Oliver Aaron of the World Socionics Society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